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8" r:id="rId18"/>
    <p:sldId id="270" r:id="rId19"/>
    <p:sldId id="271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B6029-1BE6-4B49-890C-F459068D1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30737-75FC-4F52-8414-3766C22D4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BC063-D086-4699-8D00-37F7D18E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3F5C-5915-4D97-854E-E28DC76823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C30B6-BECC-4C15-B315-57CC0569A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3B133-835A-410F-943F-D040124E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DD3B-570A-4736-A2C6-6D49B1A4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9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B4F6-F86D-4D59-B4ED-BC791FDA9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CBF1D-FE33-4EEB-973D-0CFBBD1EE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47A21-7C5D-4380-92E8-22BDCDA0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3F5C-5915-4D97-854E-E28DC76823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06151-F7C0-4832-8046-1B137815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43A29-1111-4D0B-A5DC-4D6441C4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DD3B-570A-4736-A2C6-6D49B1A4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9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7E2173-8F88-4A21-A442-DEE9CEC4C9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00E82-6007-4198-898D-277670564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94BF4-9300-4CEC-B35F-615E93AB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3F5C-5915-4D97-854E-E28DC76823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231B5-6DDE-4136-B29A-423F663F2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AA624-34A0-42A5-A785-F7E5D39E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DD3B-570A-4736-A2C6-6D49B1A4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2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DC2AB9C-4B60-4B07-BF8B-0E28D101B7B0}"/>
              </a:ext>
            </a:extLst>
          </p:cNvPr>
          <p:cNvSpPr/>
          <p:nvPr userDrawn="1"/>
        </p:nvSpPr>
        <p:spPr>
          <a:xfrm>
            <a:off x="1" y="0"/>
            <a:ext cx="12192000" cy="16906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801CD1-0EF4-4B9A-8FEC-F49B82323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A100D-BE9B-4D52-BEF8-B0A0F95FF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6D629-D890-4BD5-A327-877C5AB1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3F5C-5915-4D97-854E-E28DC76823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A976B-015F-4129-BE5E-12A81F0E5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B4A67-F647-4D4F-9C46-18CF5105E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DD3B-570A-4736-A2C6-6D49B1A4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AF740-C216-4176-A2AA-4081BC5E2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54E8B-789F-4F13-9B32-C918854FB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BFF3C-3D2E-4CC8-9375-00745462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3F5C-5915-4D97-854E-E28DC76823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424B3-5CB7-4B2E-93BC-71DFFC52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D8C2E-3053-4D39-800E-AC0AB960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DD3B-570A-4736-A2C6-6D49B1A4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2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DD651B0-CEEB-46BE-8843-626073E6ED8E}"/>
              </a:ext>
            </a:extLst>
          </p:cNvPr>
          <p:cNvSpPr/>
          <p:nvPr userDrawn="1"/>
        </p:nvSpPr>
        <p:spPr>
          <a:xfrm>
            <a:off x="1" y="0"/>
            <a:ext cx="12192000" cy="16906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C462AC-A0A0-4B73-B150-58F8D508E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E381C-3E97-48D0-99BB-144DACB17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BFD4E-E019-4749-A1D6-F598A7AE5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6175F-D4F3-499C-A84C-1A1F169F6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3F5C-5915-4D97-854E-E28DC76823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CE40F-CCC6-4537-91F5-3CE8F6B5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F3407-7673-443E-84D9-6FEA2C4F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DD3B-570A-4736-A2C6-6D49B1A4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5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03E295-CF19-4F22-919A-4BB25CCC6BF7}"/>
              </a:ext>
            </a:extLst>
          </p:cNvPr>
          <p:cNvSpPr/>
          <p:nvPr userDrawn="1"/>
        </p:nvSpPr>
        <p:spPr>
          <a:xfrm>
            <a:off x="1" y="0"/>
            <a:ext cx="12192000" cy="16906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799CD9-5A18-42C7-ADC1-12BE5C143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solidFill>
                  <a:srgbClr val="00FF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96CEE-4ABF-4954-BACC-3B29CE123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C9C31-F878-4135-AFE5-EF9AADFEF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807509-7A71-4086-BE66-03CF535997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FDB37F-4CD6-4B3B-8959-543016B4D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907A27-9E5C-48FF-B3E7-6A690A9E0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3F5C-5915-4D97-854E-E28DC76823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166439-7408-478F-A830-7A40B5C0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E5DA4-57D9-49A4-A603-62521B69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DD3B-570A-4736-A2C6-6D49B1A4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1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1035BC5-8339-4A58-8510-54759564D49D}"/>
              </a:ext>
            </a:extLst>
          </p:cNvPr>
          <p:cNvSpPr/>
          <p:nvPr userDrawn="1"/>
        </p:nvSpPr>
        <p:spPr>
          <a:xfrm>
            <a:off x="1" y="0"/>
            <a:ext cx="12192000" cy="16906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D341D-69E8-4893-A7C3-986A7E2D8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FF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2A7CF-85D2-4E06-8AF3-F20D51AE1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3F5C-5915-4D97-854E-E28DC76823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58371-3F4F-48A5-BB68-44CF1EDE3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EE8856-F0E7-4CF0-A141-BCA9BB6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DD3B-570A-4736-A2C6-6D49B1A4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3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7F364-047B-4DB5-8C6E-D701756AA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3F5C-5915-4D97-854E-E28DC76823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CAFA9A-BD25-4A3B-8ACA-04B6EBCAC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F643C-25C2-42B7-846A-32D6CC0B4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DD3B-570A-4736-A2C6-6D49B1A4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1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EE0CD-4E98-4818-B145-1ADEF99E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9C595-7818-491A-93CA-A85673E8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1735A-9D0E-46A7-9E5F-0BA109D34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30908-F44A-4A03-968B-A23ABDBA7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3F5C-5915-4D97-854E-E28DC76823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05CCF-14C3-4221-A727-F1E7C4C5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59EF7-3E5F-4CDD-93FE-9B4BC86B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DD3B-570A-4736-A2C6-6D49B1A4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0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165E-9637-40B3-AA8D-9326E691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62515E-7E12-4831-9C83-D1C1E2129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C5D9A-7F48-49E1-AB6A-9677F5444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538CF-6AF6-4FFA-A03B-96DA82E1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3F5C-5915-4D97-854E-E28DC76823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C4BDE-3B7E-46A0-B820-3BE4F038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9992F-BA66-4157-8004-F61A9B02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DD3B-570A-4736-A2C6-6D49B1A4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8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9A8D84-E08A-4EC4-A578-32B4C7AC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D52F7-E5CB-469B-99A1-D7E50BBD7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E5EFE-1337-45D9-90E1-0AB9DCD9D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23F5C-5915-4D97-854E-E28DC76823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721F3-7832-4196-A080-44CD04114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8E59E-206A-481F-9FD2-812F68840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DD3B-570A-4736-A2C6-6D49B1A4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Electrolize" panose="02000506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iveintopython3.problemsolving.i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B0DAE-22C4-4E2E-B7B0-66B0071C7E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7DEAC-7434-4F59-8EA0-F6DE2FDA1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21906"/>
          </a:xfrm>
        </p:spPr>
        <p:txBody>
          <a:bodyPr>
            <a:normAutofit/>
          </a:bodyPr>
          <a:lstStyle/>
          <a:p>
            <a:r>
              <a:rPr lang="en-US" dirty="0"/>
              <a:t>Max Bareiss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BCEDA3-37F0-4BCB-AD77-F9833F484DF6}"/>
              </a:ext>
            </a:extLst>
          </p:cNvPr>
          <p:cNvSpPr txBox="1"/>
          <p:nvPr/>
        </p:nvSpPr>
        <p:spPr>
          <a:xfrm>
            <a:off x="1084692" y="6345760"/>
            <a:ext cx="10022616" cy="4062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04/20/20</a:t>
            </a:r>
          </a:p>
        </p:txBody>
      </p:sp>
    </p:spTree>
    <p:extLst>
      <p:ext uri="{BB962C8B-B14F-4D97-AF65-F5344CB8AC3E}">
        <p14:creationId xmlns:p14="http://schemas.microsoft.com/office/powerpoint/2010/main" val="134240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AC39B-FBF7-4ADB-9B9D-6BFB6078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A4165-7344-42BD-B0A7-5403C1891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Real, complex, decimal, integer</a:t>
            </a:r>
          </a:p>
          <a:p>
            <a:r>
              <a:rPr lang="en-US" dirty="0"/>
              <a:t>No limits!</a:t>
            </a:r>
          </a:p>
          <a:p>
            <a:endParaRPr lang="en-US" dirty="0"/>
          </a:p>
          <a:p>
            <a:r>
              <a:rPr lang="en-US" dirty="0"/>
              <a:t>3.14159</a:t>
            </a:r>
          </a:p>
        </p:txBody>
      </p:sp>
    </p:spTree>
    <p:extLst>
      <p:ext uri="{BB962C8B-B14F-4D97-AF65-F5344CB8AC3E}">
        <p14:creationId xmlns:p14="http://schemas.microsoft.com/office/powerpoint/2010/main" val="570593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D26FD-1DFB-4A00-ABB7-8BB63F55C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7A9F1-1FDF-4831-8C31-077FFEF1F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Human-readable text in some encoding</a:t>
            </a:r>
          </a:p>
          <a:p>
            <a:endParaRPr lang="en-US" dirty="0"/>
          </a:p>
          <a:p>
            <a:r>
              <a:rPr lang="en-US" dirty="0"/>
              <a:t>“Hello World!”</a:t>
            </a:r>
          </a:p>
        </p:txBody>
      </p:sp>
    </p:spTree>
    <p:extLst>
      <p:ext uri="{BB962C8B-B14F-4D97-AF65-F5344CB8AC3E}">
        <p14:creationId xmlns:p14="http://schemas.microsoft.com/office/powerpoint/2010/main" val="3257471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8E69-173B-4234-9DFA-AFBEB8C2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C1B14-8CBE-4BB5-AD13-7E75E8D86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Undifferentiated data</a:t>
            </a:r>
          </a:p>
          <a:p>
            <a:endParaRPr lang="en-US" dirty="0"/>
          </a:p>
          <a:p>
            <a:r>
              <a:rPr lang="en-US" dirty="0"/>
              <a:t>0xDEADBEEF</a:t>
            </a:r>
          </a:p>
        </p:txBody>
      </p:sp>
    </p:spTree>
    <p:extLst>
      <p:ext uri="{BB962C8B-B14F-4D97-AF65-F5344CB8AC3E}">
        <p14:creationId xmlns:p14="http://schemas.microsoft.com/office/powerpoint/2010/main" val="2636587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F632A-3720-4F7A-B05A-85545E501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F9F8-48D4-482D-AEBC-97B187D63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length, ordered, mutable</a:t>
            </a:r>
          </a:p>
          <a:p>
            <a:r>
              <a:rPr lang="en-US" dirty="0"/>
              <a:t>Zero-indexed</a:t>
            </a:r>
          </a:p>
          <a:p>
            <a:r>
              <a:rPr lang="en-US" dirty="0"/>
              <a:t>Slices include first, exclude second</a:t>
            </a:r>
          </a:p>
          <a:p>
            <a:endParaRPr lang="en-US" dirty="0"/>
          </a:p>
          <a:p>
            <a:r>
              <a:rPr lang="en-US" dirty="0"/>
              <a:t>[12,2,3,324.0,True,”Seven”,]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17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9E4FC-45CE-4AC6-BA32-80C192A5F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0B9D1-2706-4174-8F8A-B120A2EC8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Immutable</a:t>
            </a:r>
          </a:p>
          <a:p>
            <a:r>
              <a:rPr lang="en-US" dirty="0"/>
              <a:t>Groups of values</a:t>
            </a:r>
          </a:p>
          <a:p>
            <a:endParaRPr lang="en-US" dirty="0"/>
          </a:p>
          <a:p>
            <a:r>
              <a:rPr lang="en-US" dirty="0"/>
              <a:t>(“One”,2,3)</a:t>
            </a:r>
          </a:p>
          <a:p>
            <a:r>
              <a:rPr lang="en-US" dirty="0"/>
              <a:t>(“Single Item Tuple”,)</a:t>
            </a:r>
          </a:p>
        </p:txBody>
      </p:sp>
    </p:spTree>
    <p:extLst>
      <p:ext uri="{BB962C8B-B14F-4D97-AF65-F5344CB8AC3E}">
        <p14:creationId xmlns:p14="http://schemas.microsoft.com/office/powerpoint/2010/main" val="2578779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9E9C5-36CA-4A7A-A88A-720C8AE6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3D1BB-251E-4AC2-BBD5-02659ACEC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lists</a:t>
            </a:r>
          </a:p>
          <a:p>
            <a:r>
              <a:rPr lang="en-US" dirty="0"/>
              <a:t>Unordered, all items unique</a:t>
            </a:r>
          </a:p>
          <a:p>
            <a:r>
              <a:rPr lang="en-US" dirty="0"/>
              <a:t>Test for membership is cheap</a:t>
            </a:r>
          </a:p>
          <a:p>
            <a:endParaRPr lang="en-US" dirty="0"/>
          </a:p>
          <a:p>
            <a:r>
              <a:rPr lang="en-US" dirty="0"/>
              <a:t>{1,2,”three”}</a:t>
            </a:r>
          </a:p>
        </p:txBody>
      </p:sp>
    </p:spTree>
    <p:extLst>
      <p:ext uri="{BB962C8B-B14F-4D97-AF65-F5344CB8AC3E}">
        <p14:creationId xmlns:p14="http://schemas.microsoft.com/office/powerpoint/2010/main" val="2089817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4F26C-E210-4F8D-872E-8E8210EE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BBA69-F850-4ACF-9DBF-3FEA66D7D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Unordered key &lt;&gt; value pairs</a:t>
            </a:r>
          </a:p>
          <a:p>
            <a:r>
              <a:rPr lang="en-US" dirty="0"/>
              <a:t>Keys, Values can be anything</a:t>
            </a:r>
          </a:p>
          <a:p>
            <a:endParaRPr lang="en-US" dirty="0"/>
          </a:p>
          <a:p>
            <a:r>
              <a:rPr lang="en-US" dirty="0"/>
              <a:t>{“key1”:”value1”,”yes”:”no”}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801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2C6B-CF60-4F0C-B4D5-21EE602C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FE336-8C4C-40E8-A10A-3C77DFCB2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while</a:t>
            </a:r>
          </a:p>
          <a:p>
            <a:r>
              <a:rPr lang="en-US" dirty="0"/>
              <a:t>if</a:t>
            </a:r>
          </a:p>
          <a:p>
            <a:r>
              <a:rPr lang="en-US" dirty="0"/>
              <a:t>for</a:t>
            </a:r>
          </a:p>
          <a:p>
            <a:r>
              <a:rPr lang="en-US" dirty="0"/>
              <a:t>with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62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3A15-6DDD-435E-8722-5C5B2ECA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FD746-3969-4C4E-A50B-53CC3033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Stores other people’s code</a:t>
            </a:r>
          </a:p>
          <a:p>
            <a:r>
              <a:rPr lang="en-US" dirty="0"/>
              <a:t>Lots of complicated internal details</a:t>
            </a:r>
          </a:p>
          <a:p>
            <a:r>
              <a:rPr lang="en-US" dirty="0"/>
              <a:t>Lots of them</a:t>
            </a:r>
          </a:p>
          <a:p>
            <a:endParaRPr lang="en-US" dirty="0"/>
          </a:p>
          <a:p>
            <a:r>
              <a:rPr lang="en-US" dirty="0"/>
              <a:t>Use Python docs</a:t>
            </a:r>
          </a:p>
          <a:p>
            <a:pPr lvl="1"/>
            <a:r>
              <a:rPr lang="en-US" dirty="0">
                <a:hlinkClick r:id="rId2"/>
              </a:rPr>
              <a:t>https://docs.python.org/</a:t>
            </a:r>
            <a:endParaRPr lang="en-US" dirty="0"/>
          </a:p>
          <a:p>
            <a:pPr lvl="1"/>
            <a:r>
              <a:rPr lang="en-US" dirty="0"/>
              <a:t>Pick the right version at the top of the page</a:t>
            </a:r>
          </a:p>
          <a:p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9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A6F47-F7F4-4602-9533-E71DCB58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5AAF4-3E24-4EC3-AE92-50F32C867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conda</a:t>
            </a:r>
            <a:endParaRPr lang="en-US" dirty="0"/>
          </a:p>
          <a:p>
            <a:r>
              <a:rPr lang="en-US" dirty="0"/>
              <a:t>pip</a:t>
            </a:r>
          </a:p>
          <a:p>
            <a:r>
              <a:rPr lang="en-US" dirty="0" err="1"/>
              <a:t>easy_install</a:t>
            </a:r>
            <a:endParaRPr lang="en-US" dirty="0"/>
          </a:p>
          <a:p>
            <a:r>
              <a:rPr lang="en-US" dirty="0"/>
              <a:t>git + setup.py</a:t>
            </a:r>
          </a:p>
        </p:txBody>
      </p:sp>
    </p:spTree>
    <p:extLst>
      <p:ext uri="{BB962C8B-B14F-4D97-AF65-F5344CB8AC3E}">
        <p14:creationId xmlns:p14="http://schemas.microsoft.com/office/powerpoint/2010/main" val="276412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79FBA-0B6F-4DE1-8530-2F0931E2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D05C6-F0BF-452F-8A8D-65545CB09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Work started in 1990</a:t>
            </a:r>
          </a:p>
          <a:p>
            <a:endParaRPr lang="en-US" dirty="0"/>
          </a:p>
          <a:p>
            <a:r>
              <a:rPr lang="en-US" dirty="0"/>
              <a:t>Created by Guido van Rossum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EA09B04-EDEA-4949-B406-9C69FD538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838" y="1825625"/>
            <a:ext cx="4587962" cy="135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013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319AF-6ECB-44A5-903C-7250797F0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– Calculating 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5BC10-C021-4AD4-970B-C4DADC90E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Monte Carlo Methods</a:t>
            </a:r>
          </a:p>
          <a:p>
            <a:pPr lvl="1"/>
            <a:r>
              <a:rPr lang="en-US" dirty="0"/>
              <a:t>Developed in WWII for Atomic Bomb research</a:t>
            </a:r>
          </a:p>
          <a:p>
            <a:pPr lvl="1"/>
            <a:r>
              <a:rPr lang="en-US" dirty="0"/>
              <a:t>Used by people who are too lazy to do statistics</a:t>
            </a:r>
          </a:p>
          <a:p>
            <a:pPr lvl="2"/>
            <a:r>
              <a:rPr lang="en-US" dirty="0"/>
              <a:t>Also by people solving very hard problems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71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F8EF3-D6EE-463B-B4A4-64D6B7DC4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8E9A54-1B9B-4819-9A41-4EEDB3AF8A4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Pick a random point in a 2x2 square</a:t>
                </a:r>
              </a:p>
              <a:p>
                <a:r>
                  <a:rPr lang="en-US" dirty="0"/>
                  <a:t>Count how many are in a circle at the center of the square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Pick many points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8E9A54-1B9B-4819-9A41-4EEDB3AF8A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FFB384A2-4656-4380-9122-36D3076FB39B}"/>
              </a:ext>
            </a:extLst>
          </p:cNvPr>
          <p:cNvGrpSpPr/>
          <p:nvPr/>
        </p:nvGrpSpPr>
        <p:grpSpPr>
          <a:xfrm>
            <a:off x="7543800" y="2629694"/>
            <a:ext cx="2743200" cy="2743200"/>
            <a:chOff x="7141464" y="2779776"/>
            <a:chExt cx="2743200" cy="27432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70FE6C7-089D-4B60-9058-F8938A96043B}"/>
                </a:ext>
              </a:extLst>
            </p:cNvPr>
            <p:cNvSpPr/>
            <p:nvPr/>
          </p:nvSpPr>
          <p:spPr>
            <a:xfrm>
              <a:off x="7141464" y="2779776"/>
              <a:ext cx="2743200" cy="2743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D0536A0-4542-4081-BC30-7B1E866077D8}"/>
                </a:ext>
              </a:extLst>
            </p:cNvPr>
            <p:cNvSpPr/>
            <p:nvPr/>
          </p:nvSpPr>
          <p:spPr>
            <a:xfrm>
              <a:off x="7141464" y="2779776"/>
              <a:ext cx="2743200" cy="2743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5762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87E9-BBFB-46BB-944C-19009AB8A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D52DB-8446-4DAF-A4B8-CB3D20BE27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onsolas" panose="020B0609020204030204" pitchFamily="49" charset="0"/>
              </a:rPr>
              <a:t>random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random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onsolas" panose="020B0609020204030204" pitchFamily="49" charset="0"/>
              </a:rPr>
              <a:t>math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sqrt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inside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[]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big_number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10000000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range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big_number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x = random()*2-1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y = random()*2-1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r = sqrt(x**2+y**2)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 &lt; 1: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inside.append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print(4*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(inside)/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big_number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650AB-A67D-43D4-895D-124753149B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DDA6867-1AEA-4689-BDEA-A01985C47B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1F3B70F5-A8EC-43A6-A4CF-4ED7483BC6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2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B3E81-2FB8-485D-80CD-F70969549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Use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AF51A-ED93-4C5E-A402-4590A5C0D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</a:t>
            </a:r>
          </a:p>
          <a:p>
            <a:pPr lvl="1"/>
            <a:r>
              <a:rPr lang="en-US" dirty="0" err="1"/>
              <a:t>Numpy</a:t>
            </a:r>
            <a:r>
              <a:rPr lang="en-US" dirty="0"/>
              <a:t>, SciPy, </a:t>
            </a:r>
            <a:r>
              <a:rPr lang="en-US" dirty="0" err="1"/>
              <a:t>Dask</a:t>
            </a:r>
            <a:r>
              <a:rPr lang="en-US" dirty="0"/>
              <a:t>, OpenCV</a:t>
            </a:r>
          </a:p>
          <a:p>
            <a:r>
              <a:rPr lang="en-US" dirty="0"/>
              <a:t>Web</a:t>
            </a:r>
          </a:p>
          <a:p>
            <a:pPr lvl="1"/>
            <a:r>
              <a:rPr lang="en-US" dirty="0"/>
              <a:t>Flask, </a:t>
            </a:r>
            <a:r>
              <a:rPr lang="en-US" dirty="0" err="1"/>
              <a:t>Gunicorn</a:t>
            </a:r>
            <a:r>
              <a:rPr lang="en-US" dirty="0"/>
              <a:t>, Django, YouTube, Dropbox</a:t>
            </a:r>
          </a:p>
          <a:p>
            <a:r>
              <a:rPr lang="en-US" dirty="0"/>
              <a:t>Embedded</a:t>
            </a:r>
          </a:p>
          <a:p>
            <a:pPr lvl="1"/>
            <a:r>
              <a:rPr lang="en-US" dirty="0" err="1"/>
              <a:t>CircuitPython</a:t>
            </a:r>
            <a:r>
              <a:rPr lang="en-US" dirty="0"/>
              <a:t> and </a:t>
            </a:r>
            <a:r>
              <a:rPr lang="en-US" dirty="0" err="1"/>
              <a:t>MicroPython</a:t>
            </a:r>
            <a:endParaRPr lang="en-US" dirty="0"/>
          </a:p>
          <a:p>
            <a:r>
              <a:rPr lang="en-US" dirty="0"/>
              <a:t>General Programming</a:t>
            </a:r>
          </a:p>
          <a:p>
            <a:pPr lvl="1"/>
            <a:r>
              <a:rPr lang="en-US" dirty="0" err="1"/>
              <a:t>borg</a:t>
            </a:r>
            <a:r>
              <a:rPr lang="en-US" dirty="0"/>
              <a:t>, many new *nix tools</a:t>
            </a:r>
          </a:p>
        </p:txBody>
      </p:sp>
    </p:spTree>
    <p:extLst>
      <p:ext uri="{BB962C8B-B14F-4D97-AF65-F5344CB8AC3E}">
        <p14:creationId xmlns:p14="http://schemas.microsoft.com/office/powerpoint/2010/main" val="342997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4BCC3-54E6-47F6-9CFC-59C581C4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23B74-965F-48C2-BA05-979D7C4D2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Whitespace</a:t>
            </a:r>
          </a:p>
          <a:p>
            <a:endParaRPr lang="en-US" dirty="0"/>
          </a:p>
          <a:p>
            <a:r>
              <a:rPr lang="en-US" dirty="0"/>
              <a:t>Installing packages</a:t>
            </a:r>
          </a:p>
          <a:p>
            <a:endParaRPr lang="en-US" dirty="0"/>
          </a:p>
          <a:p>
            <a:r>
              <a:rPr lang="en-US" dirty="0"/>
              <a:t>Slow</a:t>
            </a:r>
          </a:p>
          <a:p>
            <a:endParaRPr lang="en-US" dirty="0"/>
          </a:p>
          <a:p>
            <a:r>
              <a:rPr lang="en-US" dirty="0"/>
              <a:t>Python 2 or 3?</a:t>
            </a:r>
          </a:p>
        </p:txBody>
      </p:sp>
    </p:spTree>
    <p:extLst>
      <p:ext uri="{BB962C8B-B14F-4D97-AF65-F5344CB8AC3E}">
        <p14:creationId xmlns:p14="http://schemas.microsoft.com/office/powerpoint/2010/main" val="204433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2145-CB82-47F1-A5FB-C0EBD503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2D6C7-5CA5-4240-BB4E-50ABB4D5D6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Opinionated</a:t>
            </a:r>
          </a:p>
          <a:p>
            <a:endParaRPr lang="en-US" dirty="0"/>
          </a:p>
          <a:p>
            <a:r>
              <a:rPr lang="en-US" dirty="0"/>
              <a:t>“I don’t care or know better”</a:t>
            </a:r>
          </a:p>
          <a:p>
            <a:pPr lvl="1"/>
            <a:r>
              <a:rPr lang="en-US" dirty="0"/>
              <a:t>Linux: You’ve already got it</a:t>
            </a:r>
          </a:p>
          <a:p>
            <a:pPr lvl="1"/>
            <a:r>
              <a:rPr lang="en-US" dirty="0"/>
              <a:t>Windows: Official installer from website</a:t>
            </a:r>
          </a:p>
          <a:p>
            <a:pPr lvl="1"/>
            <a:endParaRPr lang="en-US" dirty="0"/>
          </a:p>
          <a:p>
            <a:r>
              <a:rPr lang="en-US" dirty="0"/>
              <a:t>“I might use Python for STEM stuff”</a:t>
            </a:r>
          </a:p>
          <a:p>
            <a:pPr lvl="1"/>
            <a:r>
              <a:rPr lang="en-US" dirty="0"/>
              <a:t>Anaconda Python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AB3DF-D815-4DA7-84A1-D3761B8E72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“I have strong opinions”</a:t>
            </a:r>
          </a:p>
          <a:p>
            <a:pPr lvl="1"/>
            <a:r>
              <a:rPr lang="en-US" dirty="0"/>
              <a:t>You’ve already got it</a:t>
            </a:r>
          </a:p>
        </p:txBody>
      </p:sp>
    </p:spTree>
    <p:extLst>
      <p:ext uri="{BB962C8B-B14F-4D97-AF65-F5344CB8AC3E}">
        <p14:creationId xmlns:p14="http://schemas.microsoft.com/office/powerpoint/2010/main" val="161877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45D55-A180-49C9-A2EB-396A095D7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76530-23F2-4923-8DE6-FA13EB809F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Highly Opinionated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“Just get me going, I don’t care”</a:t>
            </a:r>
          </a:p>
          <a:p>
            <a:pPr lvl="1"/>
            <a:r>
              <a:rPr lang="en-US" sz="1800" dirty="0"/>
              <a:t>Windows</a:t>
            </a:r>
          </a:p>
          <a:p>
            <a:pPr lvl="2"/>
            <a:r>
              <a:rPr lang="en-US" sz="1600" dirty="0"/>
              <a:t>Notepad++</a:t>
            </a:r>
          </a:p>
          <a:p>
            <a:pPr lvl="1"/>
            <a:r>
              <a:rPr lang="en-US" sz="1800" dirty="0"/>
              <a:t>Not Windows</a:t>
            </a:r>
          </a:p>
          <a:p>
            <a:pPr lvl="2"/>
            <a:r>
              <a:rPr lang="en-US" sz="1600" dirty="0"/>
              <a:t>Visual Studio Code</a:t>
            </a:r>
          </a:p>
          <a:p>
            <a:endParaRPr lang="en-US" sz="2000" dirty="0"/>
          </a:p>
          <a:p>
            <a:r>
              <a:rPr lang="en-US" sz="2000" dirty="0"/>
              <a:t>“I don’t want to make this choice again”</a:t>
            </a:r>
          </a:p>
          <a:p>
            <a:pPr lvl="1"/>
            <a:r>
              <a:rPr lang="en-US" sz="1800" dirty="0"/>
              <a:t>Windows</a:t>
            </a:r>
          </a:p>
          <a:p>
            <a:pPr lvl="2"/>
            <a:r>
              <a:rPr lang="en-US" sz="1600" dirty="0"/>
              <a:t>Visual Studio Community Edition</a:t>
            </a:r>
          </a:p>
          <a:p>
            <a:pPr lvl="1"/>
            <a:r>
              <a:rPr lang="en-US" sz="1800" dirty="0"/>
              <a:t>Not Windows</a:t>
            </a:r>
          </a:p>
          <a:p>
            <a:pPr lvl="2"/>
            <a:r>
              <a:rPr lang="en-US" sz="1600" dirty="0"/>
              <a:t>Visual Studio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DC08D6-C4FD-401F-91A7-A4882AFFA9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“I am a VT student”</a:t>
            </a:r>
          </a:p>
          <a:p>
            <a:pPr lvl="1"/>
            <a:r>
              <a:rPr lang="en-US" sz="1800" dirty="0"/>
              <a:t>Windows</a:t>
            </a:r>
          </a:p>
          <a:p>
            <a:pPr lvl="2"/>
            <a:r>
              <a:rPr lang="en-US" sz="1600" dirty="0"/>
              <a:t>Visual Studio Enterprise Edition</a:t>
            </a:r>
          </a:p>
          <a:p>
            <a:pPr lvl="1"/>
            <a:r>
              <a:rPr lang="en-US" sz="1800" dirty="0"/>
              <a:t>Not Windows</a:t>
            </a:r>
          </a:p>
          <a:p>
            <a:pPr lvl="2"/>
            <a:r>
              <a:rPr lang="en-US" sz="1600" dirty="0"/>
              <a:t>PyCharm</a:t>
            </a:r>
          </a:p>
          <a:p>
            <a:endParaRPr lang="en-US" sz="2000" dirty="0"/>
          </a:p>
          <a:p>
            <a:r>
              <a:rPr lang="en-US" sz="2000" dirty="0"/>
              <a:t>“I have strong opinions”</a:t>
            </a:r>
          </a:p>
          <a:p>
            <a:pPr lvl="1"/>
            <a:r>
              <a:rPr lang="en-US" sz="1800" dirty="0"/>
              <a:t>Then you don’t want mine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630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2CDE-AA2D-44FC-8BB7-F0D6CCB1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33D67-5146-40EB-8CF0-E2D0312BE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https://diveintopython3.problemsolving.io/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2CDE-AA2D-44FC-8BB7-F0D6CCB1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33D67-5146-40EB-8CF0-E2D0312BE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Booleans</a:t>
            </a:r>
          </a:p>
          <a:p>
            <a:r>
              <a:rPr lang="en-US" dirty="0"/>
              <a:t>Numbers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Bytes</a:t>
            </a:r>
          </a:p>
          <a:p>
            <a:r>
              <a:rPr lang="en-US" dirty="0"/>
              <a:t>Lists</a:t>
            </a:r>
          </a:p>
          <a:p>
            <a:r>
              <a:rPr lang="en-US" dirty="0"/>
              <a:t>Tuples</a:t>
            </a:r>
          </a:p>
          <a:p>
            <a:r>
              <a:rPr lang="en-US" dirty="0"/>
              <a:t>Sets</a:t>
            </a:r>
          </a:p>
          <a:p>
            <a:r>
              <a:rPr lang="en-US" dirty="0" err="1"/>
              <a:t>Dicts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8FDE-66DD-4840-962A-9E5A12AAC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6EFB0-E921-4E3D-9131-1A436A969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 and False</a:t>
            </a:r>
          </a:p>
          <a:p>
            <a:r>
              <a:rPr lang="en-US" dirty="0"/>
              <a:t>“Truthiness”</a:t>
            </a:r>
          </a:p>
          <a:p>
            <a:pPr lvl="1"/>
            <a:r>
              <a:rPr lang="en-US" dirty="0"/>
              <a:t>Empty lists</a:t>
            </a:r>
          </a:p>
          <a:p>
            <a:pPr lvl="1"/>
            <a:r>
              <a:rPr lang="en-US" dirty="0"/>
              <a:t>Zero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16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1876</TotalTime>
  <Words>500</Words>
  <Application>Microsoft Office PowerPoint</Application>
  <PresentationFormat>Widescreen</PresentationFormat>
  <Paragraphs>159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Consolas</vt:lpstr>
      <vt:lpstr>Electrolize</vt:lpstr>
      <vt:lpstr>Office Theme</vt:lpstr>
      <vt:lpstr>Python I</vt:lpstr>
      <vt:lpstr>Python</vt:lpstr>
      <vt:lpstr>Main Use Areas</vt:lpstr>
      <vt:lpstr>Common Complaints</vt:lpstr>
      <vt:lpstr>Installing Python</vt:lpstr>
      <vt:lpstr>Editor Recommendations</vt:lpstr>
      <vt:lpstr>Course Direction</vt:lpstr>
      <vt:lpstr>Basic Data Structures</vt:lpstr>
      <vt:lpstr>Booleans</vt:lpstr>
      <vt:lpstr>Numbers</vt:lpstr>
      <vt:lpstr>Strings</vt:lpstr>
      <vt:lpstr>Bytes</vt:lpstr>
      <vt:lpstr>Lists</vt:lpstr>
      <vt:lpstr>Tuples</vt:lpstr>
      <vt:lpstr>Sets</vt:lpstr>
      <vt:lpstr>Dicts</vt:lpstr>
      <vt:lpstr>Flow Control</vt:lpstr>
      <vt:lpstr>Modules</vt:lpstr>
      <vt:lpstr>Installing Packages</vt:lpstr>
      <vt:lpstr>Project – Calculating Pi</vt:lpstr>
      <vt:lpstr>Algorithm</vt:lpstr>
      <vt:lpstr>Code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Printing</dc:title>
  <dc:creator>Max  Bareiss</dc:creator>
  <cp:lastModifiedBy>Max  Bareiss</cp:lastModifiedBy>
  <cp:revision>57</cp:revision>
  <dcterms:created xsi:type="dcterms:W3CDTF">2019-09-26T00:57:52Z</dcterms:created>
  <dcterms:modified xsi:type="dcterms:W3CDTF">2020-04-19T18:11:30Z</dcterms:modified>
</cp:coreProperties>
</file>